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46" r:id="rId3"/>
    <p:sldId id="569" r:id="rId4"/>
    <p:sldId id="544" r:id="rId5"/>
    <p:sldId id="539" r:id="rId6"/>
    <p:sldId id="551" r:id="rId7"/>
    <p:sldId id="552" r:id="rId8"/>
    <p:sldId id="559" r:id="rId9"/>
    <p:sldId id="565" r:id="rId10"/>
    <p:sldId id="566" r:id="rId11"/>
    <p:sldId id="567" r:id="rId12"/>
    <p:sldId id="568" r:id="rId13"/>
    <p:sldId id="521" r:id="rId14"/>
    <p:sldId id="522" r:id="rId15"/>
    <p:sldId id="526" r:id="rId16"/>
    <p:sldId id="524" r:id="rId17"/>
    <p:sldId id="523" r:id="rId18"/>
    <p:sldId id="525" r:id="rId19"/>
    <p:sldId id="553" r:id="rId20"/>
    <p:sldId id="560" r:id="rId21"/>
    <p:sldId id="561" r:id="rId22"/>
    <p:sldId id="562" r:id="rId23"/>
    <p:sldId id="554" r:id="rId24"/>
    <p:sldId id="555" r:id="rId25"/>
    <p:sldId id="556" r:id="rId26"/>
    <p:sldId id="557" r:id="rId27"/>
    <p:sldId id="558" r:id="rId28"/>
    <p:sldId id="563" r:id="rId29"/>
    <p:sldId id="564" r:id="rId30"/>
    <p:sldId id="445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4" d="100"/>
          <a:sy n="154" d="100"/>
        </p:scale>
        <p:origin x="-23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master/src/miner.cpp" TargetMode="External"/><Relationship Id="rId3" Type="http://schemas.openxmlformats.org/officeDocument/2006/relationships/hyperlink" Target="https://github.com/bitcoin/bitcoin/blob/master/src/primitives/block.h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hyperlink" Target="https://github.com/bitcoin/bitcoin/blob/40e96a30160ddc2cb39bc9b86ec103ac892e09ab/src/miner.cpp%23L486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hyperlink" Target="https://github.com/bitcoin/bitcoin/blob/40e96a30160ddc2cb39bc9b86ec103ac892e09ab/src/miner.cpp%23L48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40e96a30160ddc2cb39bc9b86ec103ac892e09ab/src/miner.cpp%23L486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github.com/bitcoin/bitcoin/blob/master/src/miner.cpp%23L90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lockexplorer.com/b/341537" TargetMode="External"/><Relationship Id="rId3" Type="http://schemas.openxmlformats.org/officeDocument/2006/relationships/hyperlink" Target="http://blockexplorer.com/b/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897" b="10158"/>
          <a:stretch/>
        </p:blipFill>
        <p:spPr>
          <a:xfrm>
            <a:off x="-30164" y="0"/>
            <a:ext cx="9208142" cy="5162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361950"/>
            <a:ext cx="2987793" cy="1323439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7:</a:t>
            </a:r>
          </a:p>
          <a:p>
            <a:pPr algn="ctr"/>
            <a:r>
              <a:rPr lang="en-US" sz="4000" dirty="0" err="1" smtClean="0">
                <a:solidFill>
                  <a:srgbClr val="EBF1DE"/>
                </a:solidFill>
              </a:rPr>
              <a:t>Merkle</a:t>
            </a:r>
            <a:r>
              <a:rPr lang="en-US" sz="4000" dirty="0" smtClean="0">
                <a:solidFill>
                  <a:srgbClr val="EBF1DE"/>
                </a:solidFill>
              </a:rPr>
              <a:t> Trees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Screen Shot 2015-02-04 at 9.4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0" y="749174"/>
            <a:ext cx="8645647" cy="2549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46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Screen Shot 2015-02-04 at 9.45.0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14"/>
          <a:stretch/>
        </p:blipFill>
        <p:spPr>
          <a:xfrm>
            <a:off x="313266" y="143933"/>
            <a:ext cx="8238025" cy="4623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47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Some </a:t>
            </a:r>
            <a:r>
              <a:rPr lang="en-US" dirty="0" smtClean="0"/>
              <a:t>Code…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38457" y="3078367"/>
            <a:ext cx="608994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bitcoin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bitcoin</a:t>
            </a:r>
            <a:r>
              <a:rPr lang="en-US" dirty="0">
                <a:hlinkClick r:id="rId2"/>
              </a:rPr>
              <a:t>/blob/master/</a:t>
            </a:r>
            <a:r>
              <a:rPr lang="en-US" dirty="0" err="1">
                <a:hlinkClick r:id="rId2"/>
              </a:rPr>
              <a:t>src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miner.cpp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4909" y="1449611"/>
            <a:ext cx="6834849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/blob/master/</a:t>
            </a:r>
            <a:r>
              <a:rPr lang="en-US" dirty="0" err="1">
                <a:hlinkClick r:id="rId3"/>
              </a:rPr>
              <a:t>src</a:t>
            </a:r>
            <a:r>
              <a:rPr lang="en-US" dirty="0">
                <a:hlinkClick r:id="rId3"/>
              </a:rPr>
              <a:t>/primitives/</a:t>
            </a:r>
            <a:r>
              <a:rPr lang="en-US" dirty="0" err="1">
                <a:hlinkClick r:id="rId3"/>
              </a:rPr>
              <a:t>block.h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7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0" y="211008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bitcoin</a:t>
            </a:r>
            <a:r>
              <a:rPr lang="en-US" dirty="0" smtClean="0"/>
              <a:t>/</a:t>
            </a:r>
            <a:r>
              <a:rPr lang="en-US" dirty="0" err="1" smtClean="0"/>
              <a:t>bitcoin</a:t>
            </a:r>
            <a:r>
              <a:rPr lang="en-US" dirty="0" smtClean="0"/>
              <a:t>/blob/40e96a30160ddc2cb39bc9b86ec103ac892e09ab/</a:t>
            </a:r>
            <a:r>
              <a:rPr lang="en-US" dirty="0" err="1" smtClean="0"/>
              <a:t>src</a:t>
            </a:r>
            <a:r>
              <a:rPr lang="en-US" dirty="0" smtClean="0"/>
              <a:t>/miner.cpp#L486</a:t>
            </a:r>
            <a:endParaRPr lang="en-US" dirty="0"/>
          </a:p>
        </p:txBody>
      </p:sp>
      <p:pic>
        <p:nvPicPr>
          <p:cNvPr id="5" name="Picture 4" descr="Screen Shot 2015-02-01 at 7.18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91440"/>
            <a:ext cx="7642558" cy="4866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19800" y="209550"/>
            <a:ext cx="18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bitcoin</a:t>
            </a:r>
            <a:r>
              <a:rPr lang="en-US" dirty="0" smtClean="0"/>
              <a:t> core:</a:t>
            </a:r>
          </a:p>
          <a:p>
            <a:r>
              <a:rPr lang="en-US" dirty="0" err="1" smtClean="0">
                <a:hlinkClick r:id="rId3"/>
              </a:rPr>
              <a:t>bitcoin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miner.cpp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01 at 7.2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1" y="102394"/>
            <a:ext cx="7150476" cy="49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476" y="108744"/>
            <a:ext cx="149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</a:t>
            </a:r>
            <a:r>
              <a:rPr lang="en-US" sz="1400" dirty="0" err="1" smtClean="0"/>
              <a:t>bitcoin</a:t>
            </a:r>
            <a:r>
              <a:rPr lang="en-US" sz="1400" dirty="0" smtClean="0"/>
              <a:t> core:</a:t>
            </a:r>
          </a:p>
          <a:p>
            <a:r>
              <a:rPr lang="en-US" sz="1400" dirty="0" err="1" smtClean="0">
                <a:hlinkClick r:id="rId3"/>
              </a:rPr>
              <a:t>bitcoin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err="1" smtClean="0">
                <a:hlinkClick r:id="rId3"/>
              </a:rPr>
              <a:t>miner.cpp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67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01 at 7.2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1" y="102394"/>
            <a:ext cx="7150476" cy="49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476" y="108744"/>
            <a:ext cx="149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</a:t>
            </a:r>
            <a:r>
              <a:rPr lang="en-US" sz="1400" dirty="0" err="1" smtClean="0"/>
              <a:t>bitcoin</a:t>
            </a:r>
            <a:r>
              <a:rPr lang="en-US" sz="1400" dirty="0" smtClean="0"/>
              <a:t> core:</a:t>
            </a:r>
          </a:p>
          <a:p>
            <a:r>
              <a:rPr lang="en-US" sz="1400" dirty="0" err="1" smtClean="0">
                <a:hlinkClick r:id="rId3"/>
              </a:rPr>
              <a:t>bitcoin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err="1" smtClean="0">
                <a:hlinkClick r:id="rId3"/>
              </a:rPr>
              <a:t>miner.cpp</a:t>
            </a:r>
            <a:endParaRPr lang="en-US" sz="1400" dirty="0"/>
          </a:p>
        </p:txBody>
      </p:sp>
      <p:pic>
        <p:nvPicPr>
          <p:cNvPr id="4" name="Picture 3" descr="Screen Shot 2015-02-01 at 7.42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844040"/>
            <a:ext cx="8686800" cy="269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894840" y="3983990"/>
            <a:ext cx="173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CreateNewBlock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2-01 at 7.23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"/>
            <a:ext cx="8020107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68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Screen Shot 2015-02-01 at 7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6" y="81280"/>
            <a:ext cx="5750503" cy="48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2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Screen Shot 2015-02-01 at 7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6" y="81280"/>
            <a:ext cx="5750503" cy="48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4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7" name="Snip Diagonal Corner Rectangle 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0955" y="1465722"/>
            <a:ext cx="651275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Mining next block:</a:t>
            </a:r>
          </a:p>
          <a:p>
            <a:r>
              <a:rPr lang="en-US" sz="3600" dirty="0" smtClean="0"/>
              <a:t>	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	SHA-256(SHA-256(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9656" y="3584496"/>
            <a:ext cx="6624521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Times New Roman"/>
                <a:cs typeface="Times New Roman"/>
              </a:rPr>
              <a:t>r</a:t>
            </a:r>
            <a:r>
              <a:rPr lang="en-US" sz="2000" dirty="0" smtClean="0"/>
              <a:t> depends on the actual transactions…which keep happening!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472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Blockchain</a:t>
            </a:r>
            <a:r>
              <a:rPr lang="en-US" b="1" dirty="0" smtClean="0"/>
              <a:t> Recap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Exploring the </a:t>
            </a:r>
            <a:r>
              <a:rPr lang="en-US" dirty="0" err="1" smtClean="0"/>
              <a:t>bitcoin</a:t>
            </a:r>
            <a:r>
              <a:rPr lang="en-US" dirty="0" smtClean="0"/>
              <a:t> core code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Recording Transactions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Merkle</a:t>
            </a:r>
            <a:r>
              <a:rPr lang="en-US" dirty="0" smtClean="0"/>
              <a:t>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Idea #1?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9852" y="1629279"/>
            <a:ext cx="595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0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2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907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Idea #2?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4297" y="1629279"/>
            <a:ext cx="7446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0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) || </a:t>
            </a:r>
            <a:r>
              <a:rPr lang="en-US" sz="2800" i="1" dirty="0">
                <a:latin typeface="Times New Roman"/>
                <a:cs typeface="Times New Roman"/>
              </a:rPr>
              <a:t>H</a:t>
            </a:r>
            <a:r>
              <a:rPr lang="en-US" sz="2800" dirty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751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Slightly Better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1504950"/>
            <a:ext cx="808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n</a:t>
            </a:r>
            <a:r>
              <a:rPr lang="en-US" sz="2800" baseline="-25000" dirty="0" smtClean="0">
                <a:latin typeface="Times New Roman"/>
                <a:cs typeface="Times New Roman"/>
              </a:rPr>
              <a:t>-1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>
                <a:latin typeface="Times New Roman"/>
                <a:cs typeface="Times New Roman"/>
              </a:rPr>
              <a:t>H</a:t>
            </a:r>
            <a:r>
              <a:rPr lang="en-US" sz="2800" dirty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n</a:t>
            </a:r>
            <a:r>
              <a:rPr lang="en-US" sz="2800" baseline="-25000" dirty="0" smtClean="0">
                <a:latin typeface="Times New Roman"/>
                <a:cs typeface="Times New Roman"/>
              </a:rPr>
              <a:t>-2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))))))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73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57150"/>
            <a:ext cx="4368800" cy="857250"/>
          </a:xfrm>
        </p:spPr>
        <p:txBody>
          <a:bodyPr/>
          <a:lstStyle/>
          <a:p>
            <a:r>
              <a:rPr lang="en-US" dirty="0" err="1" smtClean="0"/>
              <a:t>Merkle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84" y="994890"/>
            <a:ext cx="6368815" cy="4148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52900" cy="3797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3816329"/>
            <a:ext cx="41529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Ralph </a:t>
            </a:r>
            <a:r>
              <a:rPr lang="en-US" dirty="0" err="1" smtClean="0"/>
              <a:t>Merkle</a:t>
            </a:r>
            <a:r>
              <a:rPr lang="en-US" dirty="0"/>
              <a:t> </a:t>
            </a:r>
            <a:r>
              <a:rPr lang="en-US" dirty="0" smtClean="0"/>
              <a:t>with </a:t>
            </a:r>
          </a:p>
          <a:p>
            <a:pPr algn="ctr"/>
            <a:r>
              <a:rPr lang="en-US" dirty="0" smtClean="0"/>
              <a:t>Martin </a:t>
            </a:r>
            <a:r>
              <a:rPr lang="en-US" dirty="0"/>
              <a:t>Hellman, Whitfield </a:t>
            </a:r>
            <a:r>
              <a:rPr lang="en-US" dirty="0" err="1"/>
              <a:t>Diffie</a:t>
            </a:r>
            <a:r>
              <a:rPr lang="en-US" dirty="0"/>
              <a:t> (1977)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476750"/>
            <a:ext cx="446926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Diffie</a:t>
            </a:r>
            <a:r>
              <a:rPr lang="en-US" dirty="0" smtClean="0"/>
              <a:t>-Hellman(-</a:t>
            </a:r>
            <a:r>
              <a:rPr lang="en-US" dirty="0" err="1" smtClean="0"/>
              <a:t>Merkle</a:t>
            </a:r>
            <a:r>
              <a:rPr lang="en-US" dirty="0" smtClean="0"/>
              <a:t>) Key Exchange (1976)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4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9094" y="725500"/>
            <a:ext cx="2817706" cy="2035659"/>
          </a:xfrm>
        </p:spPr>
        <p:txBody>
          <a:bodyPr/>
          <a:lstStyle/>
          <a:p>
            <a:r>
              <a:rPr lang="en-US" dirty="0" err="1" smtClean="0"/>
              <a:t>Merkle’s</a:t>
            </a:r>
            <a:r>
              <a:rPr lang="en-US" dirty="0" smtClean="0"/>
              <a:t> Puzzles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Screen Shot 2015-02-03 at 6.55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8" y="76968"/>
            <a:ext cx="5461328" cy="494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88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7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Merkle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 the Hashes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5115" y="3546667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1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647121" y="3524896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2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4615679" y="3524896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3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457685" y="3503125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4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805115" y="2840164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Hash(T1)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647121" y="2834828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Hash(T2)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615679" y="2815652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Hash(T3)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6457685" y="2834828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Hash(T4)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805115" y="1763740"/>
            <a:ext cx="1689606" cy="4071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625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05115" y="3715993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47121" y="3694222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2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15679" y="3694222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3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7685" y="3672451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4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5115" y="3009490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47121" y="3004154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15679" y="2984978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=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57685" y="3004154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=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T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61778" y="1678075"/>
            <a:ext cx="2320008" cy="6267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12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(H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+ H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39088" y="1640886"/>
            <a:ext cx="2320008" cy="6267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34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+ 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799" y="348067"/>
            <a:ext cx="2508015" cy="53429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root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12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+ 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>
            <a:stCxn id="13" idx="0"/>
            <a:endCxn id="16" idx="2"/>
          </p:cNvCxnSpPr>
          <p:nvPr/>
        </p:nvCxnSpPr>
        <p:spPr>
          <a:xfrm flipH="1" flipV="1">
            <a:off x="2621782" y="2304806"/>
            <a:ext cx="870142" cy="6993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6" idx="2"/>
          </p:cNvCxnSpPr>
          <p:nvPr/>
        </p:nvCxnSpPr>
        <p:spPr>
          <a:xfrm flipV="1">
            <a:off x="1649918" y="2304806"/>
            <a:ext cx="971864" cy="7046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17" idx="2"/>
          </p:cNvCxnSpPr>
          <p:nvPr/>
        </p:nvCxnSpPr>
        <p:spPr>
          <a:xfrm flipV="1">
            <a:off x="5460482" y="2267617"/>
            <a:ext cx="938610" cy="7173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7" idx="2"/>
          </p:cNvCxnSpPr>
          <p:nvPr/>
        </p:nvCxnSpPr>
        <p:spPr>
          <a:xfrm flipH="1" flipV="1">
            <a:off x="6399092" y="2267617"/>
            <a:ext cx="903396" cy="7365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0"/>
            <a:endCxn id="18" idx="2"/>
          </p:cNvCxnSpPr>
          <p:nvPr/>
        </p:nvCxnSpPr>
        <p:spPr>
          <a:xfrm flipH="1" flipV="1">
            <a:off x="4606807" y="882360"/>
            <a:ext cx="1792285" cy="758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0"/>
            <a:endCxn id="18" idx="2"/>
          </p:cNvCxnSpPr>
          <p:nvPr/>
        </p:nvCxnSpPr>
        <p:spPr>
          <a:xfrm flipV="1">
            <a:off x="2621782" y="882360"/>
            <a:ext cx="1985025" cy="7957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08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Monday: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0000FF"/>
                </a:solidFill>
              </a:rPr>
              <a:t>Project 2: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explanation, help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Q/A: answer questions on anything so far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(post on course site, send by email, ask in class)</a:t>
            </a:r>
          </a:p>
          <a:p>
            <a:pPr marL="0" indent="0">
              <a:buNone/>
            </a:pPr>
            <a:r>
              <a:rPr lang="en-US" b="1" dirty="0" smtClean="0"/>
              <a:t>Wednesday: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In-class quiz: </a:t>
            </a:r>
            <a:r>
              <a:rPr lang="en-US" dirty="0" smtClean="0"/>
              <a:t>understanding main concepts so far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Mining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</a:t>
            </a:r>
            <a:r>
              <a:rPr lang="en-US" b="1" dirty="0" smtClean="0"/>
              <a:t>2 </a:t>
            </a:r>
            <a:r>
              <a:rPr lang="en-US" dirty="0" smtClean="0"/>
              <a:t>will be </a:t>
            </a:r>
            <a:r>
              <a:rPr lang="en-US" dirty="0" smtClean="0"/>
              <a:t>posted by tomorrow, and you should get started before Monday’s class.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9454" y="2382899"/>
            <a:ext cx="699238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If you did not receive a grade for Project 1 yet, you have until </a:t>
            </a:r>
            <a:r>
              <a:rPr lang="en-US" dirty="0" smtClean="0"/>
              <a:t>tomorrow </a:t>
            </a:r>
            <a:r>
              <a:rPr lang="en-US" dirty="0" smtClean="0"/>
              <a:t>to </a:t>
            </a:r>
            <a:r>
              <a:rPr lang="en-US" dirty="0" smtClean="0"/>
              <a:t>contribute a worthwhile comment to justify full credit for Project 1.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5233" y="3170813"/>
            <a:ext cx="7806268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Next </a:t>
            </a:r>
            <a:r>
              <a:rPr lang="en-US" sz="2000" b="1" dirty="0" smtClean="0"/>
              <a:t>Wednesday</a:t>
            </a:r>
            <a:r>
              <a:rPr lang="en-US" sz="2000" dirty="0" smtClean="0"/>
              <a:t>: quiz on what we’ve done through today</a:t>
            </a:r>
          </a:p>
          <a:p>
            <a:r>
              <a:rPr lang="en-US" sz="2000" dirty="0" smtClean="0"/>
              <a:t>(including readings book through </a:t>
            </a:r>
            <a:r>
              <a:rPr lang="en-US" sz="2000" dirty="0" err="1" smtClean="0"/>
              <a:t>Ch</a:t>
            </a:r>
            <a:r>
              <a:rPr lang="en-US" sz="2000" dirty="0" smtClean="0"/>
              <a:t> 7 and Satoshi’s paper)</a:t>
            </a:r>
          </a:p>
          <a:p>
            <a:r>
              <a:rPr lang="en-US" sz="2000" b="1" dirty="0" smtClean="0"/>
              <a:t>Goals: </a:t>
            </a:r>
            <a:r>
              <a:rPr lang="en-US" sz="2000" dirty="0" smtClean="0"/>
              <a:t>(1) encourage everyone to review and make sure you understand key ideas; (2) give me a good sense of what people understand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98546"/>
            <a:ext cx="3886200" cy="323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8229600" cy="1525914"/>
          </a:xfrm>
        </p:spPr>
        <p:txBody>
          <a:bodyPr>
            <a:normAutofit/>
          </a:bodyPr>
          <a:lstStyle/>
          <a:p>
            <a:r>
              <a:rPr lang="en-US" dirty="0" smtClean="0"/>
              <a:t>What happened to proof-of-work for sending email?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0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Shot 2015-02-02 at 11.0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62" y="2224030"/>
            <a:ext cx="5711334" cy="2817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1" y="71053"/>
            <a:ext cx="5136127" cy="28864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361950"/>
            <a:ext cx="345467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Instead of making computers do inane, repetitive work to prevent mass automation, we make humans do inane, soul-killing work!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83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Recap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1446723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1518018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1518018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1510794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5400" y="2571750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SHA-256(SHA-256(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3853084"/>
            <a:ext cx="7114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Times New Roman"/>
                <a:cs typeface="Times New Roman"/>
              </a:rPr>
              <a:t>r </a:t>
            </a:r>
            <a:r>
              <a:rPr lang="en-US" sz="2800" dirty="0" smtClean="0"/>
              <a:t>= header + transactions (including mining fee)</a:t>
            </a:r>
          </a:p>
          <a:p>
            <a:r>
              <a:rPr lang="en-US" sz="2800" dirty="0" smtClean="0"/>
              <a:t>header includes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/>
              <a:t>(previous block)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93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</a:t>
            </a:r>
            <a:r>
              <a:rPr lang="en-US" dirty="0" err="1" smtClean="0"/>
              <a:t>Bitcoin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 Shot 2015-02-02 at 11.0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0" y="1125653"/>
            <a:ext cx="8686800" cy="304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438400" y="4400550"/>
            <a:ext cx="6502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en.bitcoin.it</a:t>
            </a:r>
            <a:r>
              <a:rPr lang="en-US" dirty="0"/>
              <a:t>/wiki/</a:t>
            </a:r>
            <a:r>
              <a:rPr lang="en-US" dirty="0" err="1"/>
              <a:t>Protocol_documentation#Block_Headers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Some Blocks…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9606" y="1841454"/>
            <a:ext cx="356239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blockexplorer.com</a:t>
            </a:r>
            <a:r>
              <a:rPr lang="en-US" dirty="0">
                <a:hlinkClick r:id="rId2"/>
              </a:rPr>
              <a:t>/b/341537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53346" y="3170462"/>
            <a:ext cx="297742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blockexplorer.com</a:t>
            </a:r>
            <a:r>
              <a:rPr lang="en-US" dirty="0">
                <a:hlinkClick r:id="rId3"/>
              </a:rPr>
              <a:t>/b/0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2-04 at 9.42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2663"/>
            <a:ext cx="83693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03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16131</TotalTime>
  <Words>591</Words>
  <Application>Microsoft Macintosh PowerPoint</Application>
  <PresentationFormat>On-screen Show (16:9)</PresentationFormat>
  <Paragraphs>125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Plan for Today</vt:lpstr>
      <vt:lpstr>Plan for Next Week</vt:lpstr>
      <vt:lpstr>What happened to proof-of-work for sending email?</vt:lpstr>
      <vt:lpstr>PowerPoint Presentation</vt:lpstr>
      <vt:lpstr>Blockchain Recap</vt:lpstr>
      <vt:lpstr>Actual Bitcoin Block</vt:lpstr>
      <vt:lpstr>Let’s Look at Some Blocks…</vt:lpstr>
      <vt:lpstr>PowerPoint Presentation</vt:lpstr>
      <vt:lpstr>PowerPoint Presentation</vt:lpstr>
      <vt:lpstr>PowerPoint Presentation</vt:lpstr>
      <vt:lpstr>Let’s Look at Some Code…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Recording Transactions</vt:lpstr>
      <vt:lpstr>Bad Idea #1?</vt:lpstr>
      <vt:lpstr>Bad Idea #2?</vt:lpstr>
      <vt:lpstr>Slightly Better Idea</vt:lpstr>
      <vt:lpstr>Merkle Trees</vt:lpstr>
      <vt:lpstr>Merkle’s Puzzles</vt:lpstr>
      <vt:lpstr>PowerPoint Presentation</vt:lpstr>
      <vt:lpstr>PowerPoint Presentation</vt:lpstr>
      <vt:lpstr>Merkle Trees</vt:lpstr>
      <vt:lpstr>Hashing the Hashes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187</cp:revision>
  <cp:lastPrinted>2015-02-04T18:50:32Z</cp:lastPrinted>
  <dcterms:created xsi:type="dcterms:W3CDTF">2015-01-10T23:57:16Z</dcterms:created>
  <dcterms:modified xsi:type="dcterms:W3CDTF">2015-02-04T18:51:42Z</dcterms:modified>
</cp:coreProperties>
</file>